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1" r:id="rId5"/>
    <p:sldId id="258" r:id="rId6"/>
    <p:sldId id="259" r:id="rId7"/>
    <p:sldId id="260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77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6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8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77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83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04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3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27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4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A4CA5-1495-4823-8496-F87E23D47782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20C4F-061D-4E48-B4E3-C8513CFCC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6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506" y="116632"/>
            <a:ext cx="7772400" cy="64807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Механизм работы СРО</a:t>
            </a:r>
            <a:endParaRPr lang="ru-RU" sz="3600" dirty="0"/>
          </a:p>
        </p:txBody>
      </p:sp>
      <p:sp>
        <p:nvSpPr>
          <p:cNvPr id="4" name="Поле 1"/>
          <p:cNvSpPr txBox="1"/>
          <p:nvPr/>
        </p:nvSpPr>
        <p:spPr>
          <a:xfrm>
            <a:off x="693525" y="764704"/>
            <a:ext cx="7992888" cy="144016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innerShdw blurRad="63500" dist="50800" dir="13500000">
              <a:srgbClr val="C0504D">
                <a:lumMod val="75000"/>
                <a:alpha val="50000"/>
              </a:srgbClr>
            </a:inn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Основная коммерческая задача СРО – формирование конкурентных преимуществ компаний членов СРО за счет обеспечения высокого качества оказания услуг и механизмов коллективной материальной ответственности перед потребителями.</a:t>
            </a: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755576" y="2420888"/>
            <a:ext cx="3162300" cy="576064"/>
          </a:xfrm>
          <a:prstGeom prst="rect">
            <a:avLst/>
          </a:prstGeom>
          <a:noFill/>
          <a:ln w="762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i="1" dirty="0">
                <a:effectLst/>
                <a:latin typeface="Cambria"/>
                <a:ea typeface="Times New Roman"/>
                <a:cs typeface="Times New Roman"/>
              </a:rPr>
              <a:t>Задачи обеспечения </a:t>
            </a:r>
            <a:r>
              <a:rPr lang="ru-RU" sz="1400" i="1" dirty="0" smtClean="0">
                <a:effectLst/>
                <a:latin typeface="Cambria"/>
                <a:ea typeface="Times New Roman"/>
                <a:cs typeface="Times New Roman"/>
              </a:rPr>
              <a:t>качества.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4499991" y="2420888"/>
            <a:ext cx="4186422" cy="576064"/>
          </a:xfrm>
          <a:prstGeom prst="rect">
            <a:avLst/>
          </a:prstGeom>
          <a:noFill/>
          <a:ln w="762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>
            <a:defPPr>
              <a:defRPr lang="ru-RU"/>
            </a:defPPr>
            <a:lvl1pPr algn="ctr">
              <a:lnSpc>
                <a:spcPct val="150000"/>
              </a:lnSpc>
              <a:spcAft>
                <a:spcPts val="0"/>
              </a:spcAft>
              <a:defRPr sz="1400" i="1">
                <a:effectLst/>
                <a:latin typeface="Cambria"/>
                <a:ea typeface="Times New Roman"/>
                <a:cs typeface="Times New Roman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Задачи обеспечения </a:t>
            </a:r>
            <a:r>
              <a:rPr lang="ru-RU" dirty="0" smtClean="0"/>
              <a:t>материальной ответственности.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8035" y="3212976"/>
            <a:ext cx="7879810" cy="50405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innerShdw blurRad="63500" dist="50800" dir="13500000">
              <a:srgbClr val="C0504D">
                <a:lumMod val="75000"/>
                <a:alpha val="50000"/>
              </a:srgbClr>
            </a:inn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R="0" lv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Задачи обеспечения защиты интересов членов СРО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8035" y="3933056"/>
            <a:ext cx="3384376" cy="698717"/>
          </a:xfrm>
          <a:prstGeom prst="rect">
            <a:avLst/>
          </a:prstGeom>
          <a:noFill/>
          <a:ln w="76200" cmpd="thickThin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>
            <a:defPPr>
              <a:defRPr lang="ru-RU"/>
            </a:defPPr>
            <a:lvl1pPr algn="ctr">
              <a:lnSpc>
                <a:spcPct val="150000"/>
              </a:lnSpc>
              <a:spcAft>
                <a:spcPts val="0"/>
              </a:spcAft>
              <a:defRPr sz="1400" i="1">
                <a:effectLst/>
                <a:latin typeface="Cambria"/>
                <a:ea typeface="Times New Roman"/>
                <a:cs typeface="Times New Roman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Юридическая защита членов ассоциации от имени </a:t>
            </a:r>
            <a:r>
              <a:rPr lang="ru-RU" dirty="0" smtClean="0"/>
              <a:t>СРО.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99992" y="3933056"/>
            <a:ext cx="4211961" cy="852450"/>
          </a:xfrm>
          <a:prstGeom prst="rect">
            <a:avLst/>
          </a:prstGeom>
          <a:noFill/>
          <a:ln w="76200" cmpd="thickThin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>
            <a:defPPr>
              <a:defRPr lang="ru-RU"/>
            </a:defPPr>
            <a:lvl1pPr algn="ctr">
              <a:lnSpc>
                <a:spcPct val="150000"/>
              </a:lnSpc>
              <a:spcAft>
                <a:spcPts val="0"/>
              </a:spcAft>
              <a:defRPr sz="1400" i="1">
                <a:effectLst/>
                <a:latin typeface="Cambria"/>
                <a:ea typeface="Times New Roman"/>
                <a:cs typeface="Times New Roman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dirty="0"/>
              <a:t>Организация третейских судов и иных механизмов согласования деятельности членов СРО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525" y="4941168"/>
            <a:ext cx="7925433" cy="50405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innerShdw blurRad="63500" dist="50800" dir="13500000">
              <a:srgbClr val="C0504D">
                <a:lumMod val="75000"/>
                <a:alpha val="50000"/>
              </a:srgbClr>
            </a:inn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R="0" lv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Задачи продвижения интересов членов СРО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5733256"/>
            <a:ext cx="3168352" cy="1008112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>
            <a:defPPr>
              <a:defRPr lang="ru-RU"/>
            </a:defPPr>
            <a:lvl1pPr algn="ctr">
              <a:lnSpc>
                <a:spcPct val="150000"/>
              </a:lnSpc>
              <a:spcAft>
                <a:spcPts val="0"/>
              </a:spcAft>
              <a:defRPr sz="1400" i="1">
                <a:effectLst/>
                <a:latin typeface="Cambria"/>
                <a:ea typeface="Times New Roman"/>
                <a:cs typeface="Times New Roman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 smtClean="0"/>
              <a:t>Внедрение современны технологий работы, </a:t>
            </a:r>
            <a:r>
              <a:rPr lang="en-US" dirty="0" smtClean="0"/>
              <a:t>PR</a:t>
            </a:r>
            <a:r>
              <a:rPr lang="ru-RU" dirty="0" smtClean="0"/>
              <a:t>,  взаимодействие с гос. и общественными структурами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992253" y="5733256"/>
            <a:ext cx="2719700" cy="1008112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>
            <a:defPPr>
              <a:defRPr lang="ru-RU"/>
            </a:defPPr>
            <a:lvl1pPr algn="ctr">
              <a:lnSpc>
                <a:spcPct val="150000"/>
              </a:lnSpc>
              <a:spcAft>
                <a:spcPts val="0"/>
              </a:spcAft>
              <a:defRPr sz="1400" i="1">
                <a:effectLst/>
                <a:latin typeface="Cambria"/>
                <a:ea typeface="Times New Roman"/>
                <a:cs typeface="Times New Roman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 smtClean="0"/>
              <a:t>Реализация права законотворческой инициативы в сфере таможенного дела. 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291007" y="2204863"/>
            <a:ext cx="408785" cy="202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197187" y="2218729"/>
            <a:ext cx="408785" cy="202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261839" y="3717032"/>
            <a:ext cx="408785" cy="202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339524" y="3744803"/>
            <a:ext cx="408785" cy="202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331640" y="5445224"/>
            <a:ext cx="408785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971527" y="5445224"/>
            <a:ext cx="408785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707903" y="5734160"/>
            <a:ext cx="2284349" cy="1008112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>
            <a:defPPr>
              <a:defRPr lang="ru-RU"/>
            </a:defPPr>
            <a:lvl1pPr algn="ctr">
              <a:lnSpc>
                <a:spcPct val="150000"/>
              </a:lnSpc>
              <a:spcAft>
                <a:spcPts val="0"/>
              </a:spcAft>
              <a:defRPr sz="1400" i="1">
                <a:effectLst/>
                <a:latin typeface="Cambria"/>
                <a:ea typeface="Times New Roman"/>
                <a:cs typeface="Times New Roman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 smtClean="0"/>
              <a:t>Обеспечение экономической выгоды при работе с партнерами </a:t>
            </a:r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4428942" y="5465074"/>
            <a:ext cx="408785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9872" y="1268760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Экспертный </a:t>
            </a:r>
            <a:r>
              <a:rPr lang="ru-RU" b="1" dirty="0" smtClean="0"/>
              <a:t>совет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1844824"/>
            <a:ext cx="4565822" cy="13311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Формулирует решение о возможности правовой защиты членов СРО в ходе судебных слушаний. 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подготовку заключений, </a:t>
            </a:r>
            <a:r>
              <a:rPr lang="ru-RU" sz="1400" dirty="0">
                <a:ea typeface="Calibri"/>
                <a:cs typeface="Times New Roman"/>
              </a:rPr>
              <a:t>рекомендаций и </a:t>
            </a:r>
            <a:r>
              <a:rPr lang="ru-RU" sz="1400" dirty="0" smtClean="0">
                <a:ea typeface="Calibri"/>
                <a:cs typeface="Times New Roman"/>
              </a:rPr>
              <a:t>ответов </a:t>
            </a:r>
            <a:r>
              <a:rPr lang="ru-RU" sz="1400" dirty="0">
                <a:ea typeface="Calibri"/>
                <a:cs typeface="Times New Roman"/>
              </a:rPr>
              <a:t>в ходе взаимодействия </a:t>
            </a:r>
            <a:r>
              <a:rPr lang="ru-RU" sz="1400" dirty="0" smtClean="0">
                <a:ea typeface="Calibri"/>
                <a:cs typeface="Times New Roman"/>
              </a:rPr>
              <a:t>СРО с органами государственной власти.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576064"/>
          </a:xfrm>
          <a:noFill/>
          <a:ln w="76200" cmpd="thickThin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Cambria"/>
                <a:ea typeface="Times New Roman"/>
                <a:cs typeface="Times New Roman"/>
              </a:rPr>
              <a:t>Юридическая защита членов ассоциации от имени СРО.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3347700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26687" y="3987146"/>
            <a:ext cx="4565821" cy="2322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indent="-342900">
              <a:lnSpc>
                <a:spcPct val="115000"/>
              </a:lnSpc>
              <a:buFont typeface="+mj-lt"/>
              <a:buAutoNum type="arabicPeriod"/>
              <a:defRPr sz="1400"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Обращается в судебные инстанции от имени СРО по вопросам защиты интересов ее членов.</a:t>
            </a:r>
            <a:endParaRPr lang="ru-RU" dirty="0"/>
          </a:p>
          <a:p>
            <a:r>
              <a:rPr lang="ru-RU" dirty="0" smtClean="0"/>
              <a:t>Заключает </a:t>
            </a:r>
            <a:r>
              <a:rPr lang="ru-RU" dirty="0"/>
              <a:t>соглашение с привлеченными специалистами в целях представления интересов СРО в судебных органах.</a:t>
            </a:r>
          </a:p>
          <a:p>
            <a:r>
              <a:rPr lang="ru-RU" dirty="0"/>
              <a:t>Координирует взаимодействие  членов СРО, </a:t>
            </a:r>
            <a:r>
              <a:rPr lang="ru-RU" dirty="0" smtClean="0"/>
              <a:t>Экспертного </a:t>
            </a:r>
            <a:r>
              <a:rPr lang="ru-RU" dirty="0"/>
              <a:t>совета и привлеченных специалистов в ходе судебных слушаний.</a:t>
            </a:r>
          </a:p>
          <a:p>
            <a:r>
              <a:rPr lang="ru-RU" dirty="0"/>
              <a:t>Организует необходимое делопроизводство.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2427663"/>
            <a:ext cx="1296145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2555775" y="4648653"/>
            <a:ext cx="1368153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2463476" y="1052736"/>
            <a:ext cx="164308" cy="3680231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86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18" name="Стрелка вниз 17"/>
          <p:cNvSpPr/>
          <p:nvPr/>
        </p:nvSpPr>
        <p:spPr>
          <a:xfrm flipH="1">
            <a:off x="1043608" y="1863787"/>
            <a:ext cx="216024" cy="4517542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936104"/>
          </a:xfrm>
          <a:noFill/>
          <a:ln w="76200" cmpd="thickThin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/>
          <a:p>
            <a:r>
              <a:rPr lang="ru-RU" sz="2400" b="1" i="1" dirty="0">
                <a:latin typeface="Cambria"/>
                <a:ea typeface="Times New Roman"/>
                <a:cs typeface="Times New Roman"/>
              </a:rPr>
              <a:t/>
            </a:r>
            <a:br>
              <a:rPr lang="ru-RU" sz="2400" b="1" i="1" dirty="0">
                <a:latin typeface="Cambria"/>
                <a:ea typeface="Times New Roman"/>
                <a:cs typeface="Times New Roman"/>
              </a:rPr>
            </a:br>
            <a:r>
              <a:rPr lang="ru-RU" sz="2400" b="1" i="1" dirty="0">
                <a:latin typeface="Cambria"/>
                <a:ea typeface="Times New Roman"/>
                <a:cs typeface="Times New Roman"/>
              </a:rPr>
              <a:t>Организация третейских судов и иных механизмов согласования деятельности членов СРО</a:t>
            </a:r>
            <a:br>
              <a:rPr lang="ru-RU" sz="2400" b="1" i="1" dirty="0">
                <a:latin typeface="Cambria"/>
                <a:ea typeface="Times New Roman"/>
                <a:cs typeface="Times New Roman"/>
              </a:rPr>
            </a:br>
            <a:r>
              <a:rPr lang="ru-RU" sz="2400" b="1" i="1" dirty="0">
                <a:latin typeface="Cambria"/>
                <a:ea typeface="Times New Roman"/>
                <a:cs typeface="Times New Roman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475492"/>
            <a:ext cx="2880320" cy="36933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1475492"/>
            <a:ext cx="4536504" cy="36933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832" y="2060848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Совет СРО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564904"/>
            <a:ext cx="3096344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Принятие решений о методе досудебного урегулирования </a:t>
            </a:r>
            <a:r>
              <a:rPr lang="ru-RU" dirty="0"/>
              <a:t>разногласий</a:t>
            </a:r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3887924" y="2564904"/>
            <a:ext cx="4752528" cy="20734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Рассматривает обращения членов СРО по вопросам урегулирования разногласий с контрагентами и  иными компаниям - членами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ea typeface="Calibri"/>
                <a:cs typeface="Times New Roman"/>
              </a:rPr>
              <a:t>Направляет запрос в Экспертный совет по вопросам </a:t>
            </a:r>
            <a:r>
              <a:rPr lang="ru-RU" sz="1400" dirty="0" smtClean="0">
                <a:ea typeface="Calibri"/>
                <a:cs typeface="Times New Roman"/>
              </a:rPr>
              <a:t>определения метода досудебного урегулирования разногласий.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ea typeface="Calibri"/>
                <a:cs typeface="Times New Roman"/>
              </a:rPr>
              <a:t>Принимает </a:t>
            </a:r>
            <a:r>
              <a:rPr lang="ru-RU" sz="1400" dirty="0" smtClean="0">
                <a:ea typeface="Calibri"/>
                <a:cs typeface="Times New Roman"/>
              </a:rPr>
              <a:t>решение о методе урегулирования разногласий.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749" y="5229200"/>
            <a:ext cx="309634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Организация третейского суда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4725144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</a:t>
            </a:r>
            <a:endParaRPr lang="ru-RU" b="1" dirty="0"/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3887924" y="5157192"/>
            <a:ext cx="4752528" cy="11373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Образует </a:t>
            </a:r>
            <a:r>
              <a:rPr lang="ru-RU" sz="1400" dirty="0">
                <a:ea typeface="Calibri"/>
                <a:cs typeface="Times New Roman"/>
              </a:rPr>
              <a:t>третейские суды для разрешения споров, возникающих между </a:t>
            </a:r>
            <a:r>
              <a:rPr lang="ru-RU" sz="1400" dirty="0" smtClean="0">
                <a:ea typeface="Calibri"/>
                <a:cs typeface="Times New Roman"/>
              </a:rPr>
              <a:t>членами СРО, </a:t>
            </a:r>
            <a:r>
              <a:rPr lang="ru-RU" sz="1400" dirty="0">
                <a:ea typeface="Calibri"/>
                <a:cs typeface="Times New Roman"/>
              </a:rPr>
              <a:t>а также между ними и </a:t>
            </a:r>
            <a:r>
              <a:rPr lang="ru-RU" sz="1400" dirty="0" smtClean="0">
                <a:ea typeface="Calibri"/>
                <a:cs typeface="Times New Roman"/>
              </a:rPr>
              <a:t>потребителями услуг, </a:t>
            </a:r>
            <a:r>
              <a:rPr lang="ru-RU" sz="1400" dirty="0">
                <a:ea typeface="Calibri"/>
                <a:cs typeface="Times New Roman"/>
              </a:rPr>
              <a:t>иными лицами, в соответствии с законодательством о третейских судах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267744" y="1863786"/>
            <a:ext cx="216024" cy="70111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251892" y="3501008"/>
            <a:ext cx="231876" cy="165618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281630" y="5918785"/>
            <a:ext cx="202138" cy="462544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>
            <a:off x="3563888" y="2975831"/>
            <a:ext cx="365467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3510381" y="5493999"/>
            <a:ext cx="365467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14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12" name="Стрелка вниз 11"/>
          <p:cNvSpPr/>
          <p:nvPr/>
        </p:nvSpPr>
        <p:spPr>
          <a:xfrm>
            <a:off x="1115616" y="1355976"/>
            <a:ext cx="216024" cy="3153144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936104"/>
          </a:xfrm>
          <a:noFill/>
          <a:ln w="76200" cmpd="thickThin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/>
          <a:p>
            <a:r>
              <a:rPr lang="ru-RU" sz="2400" b="1" i="1" dirty="0">
                <a:latin typeface="Cambria"/>
                <a:ea typeface="Times New Roman"/>
                <a:cs typeface="Times New Roman"/>
              </a:rPr>
              <a:t/>
            </a:r>
            <a:br>
              <a:rPr lang="ru-RU" sz="2400" b="1" i="1" dirty="0">
                <a:latin typeface="Cambria"/>
                <a:ea typeface="Times New Roman"/>
                <a:cs typeface="Times New Roman"/>
              </a:rPr>
            </a:br>
            <a:r>
              <a:rPr lang="ru-RU" sz="2400" b="1" i="1" dirty="0">
                <a:latin typeface="Cambria"/>
                <a:ea typeface="Times New Roman"/>
                <a:cs typeface="Times New Roman"/>
              </a:rPr>
              <a:t>Организация третейских судов и иных механизмов согласования деятельности членов СРО</a:t>
            </a:r>
            <a:br>
              <a:rPr lang="ru-RU" sz="2400" b="1" i="1" dirty="0">
                <a:latin typeface="Cambria"/>
                <a:ea typeface="Times New Roman"/>
                <a:cs typeface="Times New Roman"/>
              </a:rPr>
            </a:br>
            <a:r>
              <a:rPr lang="ru-RU" sz="2400" b="1" i="1" dirty="0">
                <a:latin typeface="Cambria"/>
                <a:ea typeface="Times New Roman"/>
                <a:cs typeface="Times New Roman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459" y="2168860"/>
            <a:ext cx="309634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Медиация, ведение переговоров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1484784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</a:t>
            </a:r>
            <a:endParaRPr lang="ru-RU" b="1" dirty="0"/>
          </a:p>
        </p:txBody>
      </p: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3910680" y="2060848"/>
            <a:ext cx="4817988" cy="18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Привлекает специалистов по медиации для урегулирования разногласий между членами СРО, </a:t>
            </a:r>
            <a:r>
              <a:rPr lang="ru-RU" sz="1400" dirty="0">
                <a:ea typeface="Calibri"/>
                <a:cs typeface="Times New Roman"/>
              </a:rPr>
              <a:t>а также между ними и </a:t>
            </a:r>
            <a:r>
              <a:rPr lang="ru-RU" sz="1400" dirty="0" smtClean="0">
                <a:ea typeface="Calibri"/>
                <a:cs typeface="Times New Roman"/>
              </a:rPr>
              <a:t>потребителями услуг, </a:t>
            </a:r>
            <a:r>
              <a:rPr lang="ru-RU" sz="1400" dirty="0">
                <a:ea typeface="Calibri"/>
                <a:cs typeface="Times New Roman"/>
              </a:rPr>
              <a:t>иными </a:t>
            </a:r>
            <a:r>
              <a:rPr lang="ru-RU" sz="1400" dirty="0" smtClean="0">
                <a:ea typeface="Calibri"/>
                <a:cs typeface="Times New Roman"/>
              </a:rPr>
              <a:t>лицами.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на независимой площадке процесс переговоров с привлечением членов Совета СРО, Экспертного совета и независимых специалистов.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310" y="4581128"/>
            <a:ext cx="309634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Согласование общей политики деятельности компаний – </a:t>
            </a:r>
            <a:r>
              <a:rPr lang="ru-RU" dirty="0"/>
              <a:t>ч</a:t>
            </a:r>
            <a:r>
              <a:rPr lang="ru-RU" dirty="0" smtClean="0"/>
              <a:t>ленов СРО </a:t>
            </a:r>
            <a:endParaRPr lang="ru-RU" dirty="0"/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3910681" y="4581128"/>
            <a:ext cx="4817987" cy="18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</a:t>
            </a:r>
            <a:r>
              <a:rPr lang="ru-RU" sz="1400" dirty="0">
                <a:ea typeface="Calibri"/>
                <a:cs typeface="Times New Roman"/>
              </a:rPr>
              <a:t>и </a:t>
            </a:r>
            <a:r>
              <a:rPr lang="ru-RU" sz="1400" dirty="0" smtClean="0">
                <a:ea typeface="Calibri"/>
                <a:cs typeface="Times New Roman"/>
              </a:rPr>
              <a:t>проводит исследования рынка в </a:t>
            </a:r>
            <a:r>
              <a:rPr lang="ru-RU" sz="1400" dirty="0">
                <a:ea typeface="Calibri"/>
                <a:cs typeface="Times New Roman"/>
              </a:rPr>
              <a:t>сфере </a:t>
            </a:r>
            <a:r>
              <a:rPr lang="ru-RU" sz="1400" dirty="0" smtClean="0">
                <a:ea typeface="Calibri"/>
                <a:cs typeface="Times New Roman"/>
              </a:rPr>
              <a:t>деятельности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Анализирует изменения в законодательстве и возможные последствия нововведений.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Формулирует рекомендации для Совета СРО по оптимизации деятельности компаний в сфере таможенного дела и предотвращения конфликтов.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9467" y="4005064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Экспертный совет</a:t>
            </a:r>
            <a:endParaRPr lang="ru-RU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339752" y="1412776"/>
            <a:ext cx="216024" cy="70111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115616" y="5301208"/>
            <a:ext cx="216024" cy="1152128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3545214" y="4905164"/>
            <a:ext cx="365467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3514880" y="2492896"/>
            <a:ext cx="365467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712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936104"/>
          </a:xfrm>
          <a:noFill/>
          <a:ln w="76200" cmpd="thickThin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/>
          <a:p>
            <a:r>
              <a:rPr lang="ru-RU" sz="2400" b="1" i="1" dirty="0">
                <a:latin typeface="Cambria"/>
                <a:ea typeface="Times New Roman"/>
                <a:cs typeface="Times New Roman"/>
              </a:rPr>
              <a:t/>
            </a:r>
            <a:br>
              <a:rPr lang="ru-RU" sz="2400" b="1" i="1" dirty="0">
                <a:latin typeface="Cambria"/>
                <a:ea typeface="Times New Roman"/>
                <a:cs typeface="Times New Roman"/>
              </a:rPr>
            </a:br>
            <a:r>
              <a:rPr lang="ru-RU" sz="2400" b="1" i="1" dirty="0">
                <a:latin typeface="Cambria"/>
                <a:ea typeface="Times New Roman"/>
                <a:cs typeface="Times New Roman"/>
              </a:rPr>
              <a:t>Организация третейских судов и иных механизмов согласования деятельности членов СРО</a:t>
            </a:r>
            <a:br>
              <a:rPr lang="ru-RU" sz="2400" b="1" i="1" dirty="0">
                <a:latin typeface="Cambria"/>
                <a:ea typeface="Times New Roman"/>
                <a:cs typeface="Times New Roman"/>
              </a:rPr>
            </a:br>
            <a:r>
              <a:rPr lang="ru-RU" sz="2400" b="1" i="1" dirty="0">
                <a:latin typeface="Cambria"/>
                <a:ea typeface="Times New Roman"/>
                <a:cs typeface="Times New Roman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310" y="2235457"/>
            <a:ext cx="309634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Реализация согласованной политики деятельности компаний – </a:t>
            </a:r>
            <a:r>
              <a:rPr lang="ru-RU" dirty="0"/>
              <a:t>ч</a:t>
            </a:r>
            <a:r>
              <a:rPr lang="ru-RU" dirty="0" smtClean="0"/>
              <a:t>ленов СРО </a:t>
            </a:r>
            <a:endParaRPr lang="ru-RU" dirty="0"/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3976140" y="2235457"/>
            <a:ext cx="4752528" cy="9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Согласовывает рекомендации для членов СРО по вопросам оптимизации деятельности и в целях предотвращения внутренних и внешних конфликтов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9467" y="1659393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Совет СРО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09467" y="3284984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</a:t>
            </a:r>
            <a:endParaRPr lang="ru-RU" b="1" dirty="0"/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4067944" y="3789040"/>
            <a:ext cx="4752528" cy="136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Обеспечивает информирование членов СРО по результатам проводимых СРО исследований и анализа.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Доводит до членов СРО согласованные Советом СРО рекомендации.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187624" y="1268760"/>
            <a:ext cx="216024" cy="89350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3545214" y="2559493"/>
            <a:ext cx="365467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2483769" y="4354643"/>
            <a:ext cx="1584176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424368" y="2883530"/>
            <a:ext cx="131407" cy="153035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033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innerShdw blurRad="63500" dist="50800" dir="13500000">
              <a:srgbClr val="C0504D">
                <a:lumMod val="75000"/>
                <a:alpha val="50000"/>
              </a:srgbClr>
            </a:inn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R="0" lv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defRPr>
            </a:lvl1pPr>
          </a:lstStyle>
          <a:p>
            <a:pPr algn="ctr"/>
            <a:r>
              <a:rPr lang="ru-RU" sz="2800" dirty="0" smtClean="0"/>
              <a:t>Продвижения </a:t>
            </a:r>
            <a:r>
              <a:rPr lang="ru-RU" sz="2800" dirty="0"/>
              <a:t>интересов членов </a:t>
            </a:r>
            <a:r>
              <a:rPr lang="ru-RU" sz="2800" dirty="0" smtClean="0"/>
              <a:t>СРО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8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низ 18"/>
          <p:cNvSpPr/>
          <p:nvPr/>
        </p:nvSpPr>
        <p:spPr>
          <a:xfrm>
            <a:off x="1907704" y="1844824"/>
            <a:ext cx="216000" cy="4608512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331640" y="1844824"/>
            <a:ext cx="216024" cy="4608512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32"/>
            <a:ext cx="8229600" cy="1224136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>
                <a:latin typeface="Cambria"/>
                <a:ea typeface="Times New Roman"/>
                <a:cs typeface="Times New Roman"/>
              </a:rPr>
              <a:t>Внедрение </a:t>
            </a:r>
            <a:r>
              <a:rPr lang="ru-RU" sz="2400" b="1" i="1" dirty="0" smtClean="0">
                <a:latin typeface="Cambria"/>
                <a:ea typeface="Times New Roman"/>
                <a:cs typeface="Times New Roman"/>
              </a:rPr>
              <a:t>современных </a:t>
            </a:r>
            <a:r>
              <a:rPr lang="ru-RU" sz="2400" b="1" i="1" dirty="0">
                <a:latin typeface="Cambria"/>
                <a:ea typeface="Times New Roman"/>
                <a:cs typeface="Times New Roman"/>
              </a:rPr>
              <a:t>технологий работы, PR,  взаимодействие с </a:t>
            </a:r>
            <a:r>
              <a:rPr lang="ru-RU" sz="2400" b="1" i="1" dirty="0" smtClean="0">
                <a:latin typeface="Cambria"/>
                <a:ea typeface="Times New Roman"/>
                <a:cs typeface="Times New Roman"/>
              </a:rPr>
              <a:t>государственными </a:t>
            </a:r>
            <a:r>
              <a:rPr lang="ru-RU" sz="2400" b="1" i="1" dirty="0">
                <a:latin typeface="Cambria"/>
                <a:ea typeface="Times New Roman"/>
                <a:cs typeface="Times New Roman"/>
              </a:rPr>
              <a:t>и общественными структурами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75492"/>
            <a:ext cx="2880320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475492"/>
            <a:ext cx="4536504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9532" y="2708920"/>
            <a:ext cx="3096344" cy="13375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Содействие членам СРО в </a:t>
            </a:r>
            <a:r>
              <a:rPr lang="ru-RU" dirty="0"/>
              <a:t>осуществлении ими предпринимательской деятельности, в качестве таможенных представителей,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9467" y="1988840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Экспертный совет </a:t>
            </a:r>
            <a:endParaRPr lang="ru-RU" b="1" dirty="0"/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3978068" y="2534311"/>
            <a:ext cx="4817987" cy="21908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/>
              <a:t>Разрабатывает рекомендации по совершенствованию правовых основ, развитию технологий и созданию оптимальных условий деятельности членов </a:t>
            </a:r>
            <a:r>
              <a:rPr lang="ru-RU" sz="1400" dirty="0" smtClean="0"/>
              <a:t>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/>
              <a:t>Оказывает методическую помощь в подготовке </a:t>
            </a:r>
            <a:r>
              <a:rPr lang="ru-RU" sz="1400" dirty="0" smtClean="0"/>
              <a:t>специалистов компаний.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Консультирует по вопросам внедрения технологий работы, направленных на повышение качества работы в соответствии со стандартами СРО.</a:t>
            </a: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3995936" y="5517232"/>
            <a:ext cx="4817987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 обучение и аттестацию специалистов компаний -  членов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Осуществляет привлечение специалистов для работы в компаниях – членах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4941168"/>
            <a:ext cx="345638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 </a:t>
            </a:r>
            <a:endParaRPr lang="ru-RU" b="1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3455877" y="3259226"/>
            <a:ext cx="540060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2699792" y="5818035"/>
            <a:ext cx="1264547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2634088" y="4077072"/>
            <a:ext cx="131407" cy="18002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27584" y="1844824"/>
            <a:ext cx="216000" cy="86409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295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низ 19"/>
          <p:cNvSpPr/>
          <p:nvPr/>
        </p:nvSpPr>
        <p:spPr>
          <a:xfrm>
            <a:off x="1835696" y="1607159"/>
            <a:ext cx="216000" cy="1856831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3573016"/>
            <a:ext cx="3096344" cy="18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Представление интересов </a:t>
            </a:r>
            <a:r>
              <a:rPr lang="ru-RU" dirty="0"/>
              <a:t>членов </a:t>
            </a:r>
            <a:r>
              <a:rPr lang="ru-RU" dirty="0" smtClean="0"/>
              <a:t> СРО в </a:t>
            </a:r>
            <a:r>
              <a:rPr lang="ru-RU" dirty="0"/>
              <a:t>их отношениях с органами государственной власти </a:t>
            </a:r>
            <a:r>
              <a:rPr lang="ru-RU" dirty="0" smtClean="0"/>
              <a:t>РФ, профессиональными </a:t>
            </a:r>
            <a:r>
              <a:rPr lang="ru-RU" dirty="0"/>
              <a:t>организациями таможенной и внешнеторговой </a:t>
            </a:r>
            <a:r>
              <a:rPr lang="ru-RU" dirty="0" smtClean="0"/>
              <a:t>деятельности, иными общественными организациями.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1700808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 </a:t>
            </a:r>
            <a:endParaRPr lang="ru-RU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5653" y="332656"/>
            <a:ext cx="8229600" cy="1224136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i="1">
                <a:latin typeface="Cambria"/>
                <a:ea typeface="Times New Roman"/>
                <a:cs typeface="Times New Roman"/>
              </a:defRPr>
            </a:lvl1pPr>
          </a:lstStyle>
          <a:p>
            <a:r>
              <a:rPr lang="ru-RU" dirty="0"/>
              <a:t>Внедрение современных технологий работы, PR,  взаимодействие с государственными и общественными структурами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513" y="2263068"/>
            <a:ext cx="3096344" cy="862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Распространение информации о достижениях и качестве работы членов СРО.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2132856"/>
            <a:ext cx="4817987" cy="13311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/>
              <a:t>Организует круглые </a:t>
            </a:r>
            <a:r>
              <a:rPr lang="ru-RU" sz="1400" dirty="0" smtClean="0">
                <a:ea typeface="Calibri"/>
                <a:cs typeface="Times New Roman"/>
              </a:rPr>
              <a:t>столы </a:t>
            </a:r>
            <a:r>
              <a:rPr lang="ru-RU" sz="1400" dirty="0">
                <a:ea typeface="Calibri"/>
                <a:cs typeface="Times New Roman"/>
              </a:rPr>
              <a:t>и конференции по вопросам обмена опытом в сфере таможенного  дела и ВЭД.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ea typeface="Calibri"/>
                <a:cs typeface="Times New Roman"/>
              </a:rPr>
              <a:t>Организует подготовку и распространение в СМИ информационных материалов о деятельности СРО, достижениях компаний, входящих в состав СРО</a:t>
            </a:r>
            <a:r>
              <a:rPr lang="ru-RU" sz="1400" dirty="0" smtClean="0"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0448" y="5013176"/>
            <a:ext cx="407948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Совет СРО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07147" y="3573016"/>
            <a:ext cx="4817987" cy="13311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/>
              <a:t>Организует участие представителей  СРО в работе общественных организаций и консультативных советах при гос. органах по вопросам ВЭД.</a:t>
            </a: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возможность персональных контактов членов СРО с представителями профильных ведомств.</a:t>
            </a:r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3974291" y="5445224"/>
            <a:ext cx="4817987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совместную с  ФТС</a:t>
            </a:r>
            <a:r>
              <a:rPr lang="en-US" sz="1400" dirty="0" smtClean="0">
                <a:ea typeface="Calibri"/>
                <a:cs typeface="Times New Roman"/>
              </a:rPr>
              <a:t> </a:t>
            </a:r>
            <a:r>
              <a:rPr lang="ru-RU" sz="1400" dirty="0" smtClean="0">
                <a:ea typeface="Calibri"/>
                <a:cs typeface="Times New Roman"/>
              </a:rPr>
              <a:t>работу по категорированию таможенных представителей.</a:t>
            </a:r>
            <a:r>
              <a:rPr lang="ru-RU" sz="1400" dirty="0">
                <a:ea typeface="Calibri"/>
                <a:cs typeface="Times New Roman"/>
              </a:rPr>
              <a:t> 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Принимает </a:t>
            </a:r>
            <a:r>
              <a:rPr lang="ru-RU" sz="1400" dirty="0">
                <a:ea typeface="Calibri"/>
                <a:cs typeface="Times New Roman"/>
              </a:rPr>
              <a:t>решение о вступлении СРО в иные общественные организации 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2574250" y="5431522"/>
            <a:ext cx="131407" cy="867799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2699791" y="6240084"/>
            <a:ext cx="1264547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635896" y="2739186"/>
            <a:ext cx="37329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3664793" y="4221088"/>
            <a:ext cx="37329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331640" y="1607158"/>
            <a:ext cx="216024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41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низ 25"/>
          <p:cNvSpPr/>
          <p:nvPr/>
        </p:nvSpPr>
        <p:spPr>
          <a:xfrm>
            <a:off x="1259632" y="1844824"/>
            <a:ext cx="288032" cy="4536504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5653" y="332656"/>
            <a:ext cx="8229600" cy="936104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i="1">
                <a:latin typeface="Cambria"/>
                <a:ea typeface="Times New Roman"/>
                <a:cs typeface="Times New Roman"/>
              </a:defRPr>
            </a:lvl1pPr>
          </a:lstStyle>
          <a:p>
            <a:r>
              <a:rPr lang="ru-RU" dirty="0"/>
              <a:t>Обеспечение экономической выгоды при работе с партнерами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475492"/>
            <a:ext cx="2880320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1475492"/>
            <a:ext cx="4536504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2140" y="2519472"/>
            <a:ext cx="309634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Снижение ставок  банковских услуг членам СРО.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2140" y="5228232"/>
            <a:ext cx="3076204" cy="649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Снижение ставок страховых компаний для членов СРО.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2139" y="3501008"/>
            <a:ext cx="3056717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Снижение ставок компаний, предлагающих услуги в области сертификации, фитосанитарного и ветеринарного контроля.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09467" y="1988840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4725144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Комиссия по страхованию</a:t>
            </a:r>
            <a:endParaRPr lang="ru-RU" b="1" dirty="0"/>
          </a:p>
        </p:txBody>
      </p: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4338108" y="2771500"/>
            <a:ext cx="4339277" cy="9455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ea typeface="Calibri"/>
                <a:cs typeface="Times New Roman"/>
              </a:rPr>
              <a:t>Организует  работу </a:t>
            </a:r>
            <a:r>
              <a:rPr lang="ru-RU" sz="1400" dirty="0" smtClean="0">
                <a:ea typeface="Calibri"/>
                <a:cs typeface="Times New Roman"/>
              </a:rPr>
              <a:t>с банкам и  иными обеспечивающими бизнес структурами по </a:t>
            </a:r>
            <a:r>
              <a:rPr lang="ru-RU" sz="1400" dirty="0">
                <a:ea typeface="Calibri"/>
                <a:cs typeface="Times New Roman"/>
              </a:rPr>
              <a:t>вопросам оптимизации ставок</a:t>
            </a:r>
            <a:r>
              <a:rPr lang="ru-RU" sz="1400" dirty="0" smtClean="0">
                <a:ea typeface="Calibri"/>
                <a:cs typeface="Times New Roman"/>
              </a:rPr>
              <a:t>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Надпись 2"/>
          <p:cNvSpPr txBox="1">
            <a:spLocks noChangeArrowheads="1"/>
          </p:cNvSpPr>
          <p:nvPr/>
        </p:nvSpPr>
        <p:spPr bwMode="auto">
          <a:xfrm>
            <a:off x="4355976" y="5228232"/>
            <a:ext cx="4339277" cy="649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 работу со страховыми компаниями по вопросам оптимизации ставок.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3628484" y="2878479"/>
            <a:ext cx="72749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608276" y="3526551"/>
            <a:ext cx="729831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3628484" y="5493515"/>
            <a:ext cx="684600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58698" y="347841"/>
            <a:ext cx="8229600" cy="936104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i="1">
                <a:latin typeface="Cambria"/>
                <a:ea typeface="Times New Roman"/>
                <a:cs typeface="Times New Roman"/>
              </a:defRPr>
            </a:lvl1pPr>
          </a:lstStyle>
          <a:p>
            <a:r>
              <a:rPr lang="ru-RU" dirty="0"/>
              <a:t>Обеспечение экономической выгоды при работе с партнерами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0589" y="1490677"/>
            <a:ext cx="2880320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988981" y="1490677"/>
            <a:ext cx="4536504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02512" y="2004025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 </a:t>
            </a:r>
            <a:endParaRPr lang="ru-RU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2098570" y="1912247"/>
            <a:ext cx="216024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2252000" y="4598299"/>
            <a:ext cx="216024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2189406" y="3175099"/>
            <a:ext cx="170606" cy="25390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84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5653" y="332656"/>
            <a:ext cx="8229600" cy="936104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i="1">
                <a:latin typeface="Cambria"/>
                <a:ea typeface="Times New Roman"/>
                <a:cs typeface="Times New Roman"/>
              </a:defRPr>
            </a:lvl1pPr>
          </a:lstStyle>
          <a:p>
            <a:r>
              <a:rPr lang="ru-RU" dirty="0"/>
              <a:t>Обеспечение экономической выгоды при работе с партнерами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204864"/>
            <a:ext cx="3096344" cy="909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Информирование подрядчиков  о преимуществах работы с членами СРО.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5" y="1916832"/>
            <a:ext cx="4817987" cy="45374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 marL="342900" indent="-342900">
              <a:lnSpc>
                <a:spcPct val="115000"/>
              </a:lnSpc>
              <a:buFont typeface="+mj-lt"/>
              <a:buAutoNum type="arabicPeriod"/>
              <a:defRPr sz="1400">
                <a:ea typeface="Calibri"/>
                <a:cs typeface="Times New Roman"/>
              </a:defRPr>
            </a:lvl1pPr>
          </a:lstStyle>
          <a:p>
            <a:r>
              <a:rPr lang="ru-RU" dirty="0"/>
              <a:t>Организует представление </a:t>
            </a:r>
            <a:r>
              <a:rPr lang="ru-RU" dirty="0" smtClean="0"/>
              <a:t>подрядчикам </a:t>
            </a:r>
            <a:r>
              <a:rPr lang="ru-RU" dirty="0"/>
              <a:t>информации о преимуществах работы с членами СРО на основании следующих аргументов: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Надежность заключённых с членами СРО соглашений, гарантированная коллективной ответственностью и системой внутреннего контроля.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Необходимость соблюдения стандартов в отношении клиентов приведет к организации более четкой и эффективной работы с подрядчиками.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Возможность формирования совместных проектов членов СРО расширит рынок и позволит заключать новые соглашения.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Включение таможенных представителей в систему категорирования участников ВЭД позволит повысить скорость и оборачиваемость операций с грузом, что приведет к высвобождению ресурсов  подрядчиков,  сотрудничающих с членами СРО.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16257" y="1412776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 </a:t>
            </a:r>
            <a:endParaRPr lang="ru-RU" b="1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3419872" y="2659628"/>
            <a:ext cx="576063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331640" y="1340768"/>
            <a:ext cx="216024" cy="83273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97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8698" y="404664"/>
            <a:ext cx="8229600" cy="936104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i="1">
                <a:latin typeface="Cambria"/>
                <a:ea typeface="Times New Roman"/>
                <a:cs typeface="Times New Roman"/>
              </a:defRPr>
            </a:lvl1pPr>
          </a:lstStyle>
          <a:p>
            <a:pPr>
              <a:spcBef>
                <a:spcPts val="2400"/>
              </a:spcBef>
            </a:pP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dirty="0" smtClean="0"/>
              <a:t>Реализация </a:t>
            </a:r>
            <a:r>
              <a:rPr lang="ru-RU" dirty="0"/>
              <a:t>права законотворческой инициативы в сфере таможенного дела.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0589" y="1490677"/>
            <a:ext cx="2880320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88981" y="1490677"/>
            <a:ext cx="4536504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2512" y="2004025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88981" y="2636912"/>
            <a:ext cx="4908386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Организует участие представителей СРО в обсуждении </a:t>
            </a:r>
            <a:r>
              <a:rPr lang="ru-RU" sz="1400" dirty="0"/>
              <a:t>проектов федеральных законов и иных нормативных правовых актов </a:t>
            </a:r>
            <a:r>
              <a:rPr lang="ru-RU" sz="1400" dirty="0" smtClean="0"/>
              <a:t>РФ, субъектов РФ, </a:t>
            </a:r>
            <a:r>
              <a:rPr lang="ru-RU" sz="1400" dirty="0"/>
              <a:t>государственных программ по вопросам, связанным с предметом </a:t>
            </a:r>
            <a:r>
              <a:rPr lang="ru-RU" sz="1400" dirty="0" smtClean="0"/>
              <a:t>саморегулирования.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Направляет </a:t>
            </a:r>
            <a:r>
              <a:rPr lang="ru-RU" sz="1400" dirty="0"/>
              <a:t>в органы государственной власти </a:t>
            </a:r>
            <a:r>
              <a:rPr lang="ru-RU" sz="1400" dirty="0" smtClean="0"/>
              <a:t>РФ </a:t>
            </a:r>
            <a:r>
              <a:rPr lang="ru-RU" sz="1400" dirty="0"/>
              <a:t>заключения о результатах проводимых </a:t>
            </a:r>
            <a:r>
              <a:rPr lang="ru-RU" sz="1400" dirty="0" smtClean="0"/>
              <a:t>СРО экспертиз </a:t>
            </a:r>
            <a:r>
              <a:rPr lang="ru-RU" sz="1400" dirty="0"/>
              <a:t>проектов нормативных правовых </a:t>
            </a:r>
            <a:r>
              <a:rPr lang="ru-RU" sz="1400" dirty="0" smtClean="0"/>
              <a:t>актов.</a:t>
            </a:r>
            <a:endParaRPr lang="ru-RU" sz="1400" dirty="0"/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Организует внесение на </a:t>
            </a:r>
            <a:r>
              <a:rPr lang="ru-RU" sz="1400" dirty="0"/>
              <a:t>рассмотрение органов государственной власти </a:t>
            </a:r>
            <a:r>
              <a:rPr lang="ru-RU" sz="1400" dirty="0" smtClean="0"/>
              <a:t>РФ </a:t>
            </a:r>
            <a:r>
              <a:rPr lang="ru-RU" sz="1400" dirty="0"/>
              <a:t>предложения по вопросам формирования и реализации </a:t>
            </a:r>
            <a:r>
              <a:rPr lang="ru-RU" sz="1400" dirty="0" smtClean="0"/>
              <a:t>государственной </a:t>
            </a:r>
            <a:r>
              <a:rPr lang="ru-RU" sz="1400" dirty="0"/>
              <a:t>политики </a:t>
            </a:r>
            <a:r>
              <a:rPr lang="ru-RU" sz="1400" dirty="0" smtClean="0"/>
              <a:t>в сфере таможенного дела и ВЭД.</a:t>
            </a:r>
            <a:endParaRPr lang="ru-RU" sz="1400" dirty="0"/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Запрашивает </a:t>
            </a:r>
            <a:r>
              <a:rPr lang="ru-RU" sz="1400" dirty="0"/>
              <a:t>в органах государственной власти </a:t>
            </a:r>
            <a:r>
              <a:rPr lang="ru-RU" sz="1400" dirty="0" smtClean="0"/>
              <a:t>РФ информацию, </a:t>
            </a:r>
            <a:r>
              <a:rPr lang="ru-RU" sz="1400" dirty="0"/>
              <a:t>необходимую для выполнения саморегулируемой организацией </a:t>
            </a:r>
            <a:r>
              <a:rPr lang="ru-RU" sz="1400" dirty="0" smtClean="0"/>
              <a:t>своих функций.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32140" y="2692302"/>
            <a:ext cx="2887732" cy="32569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Взаимодействие </a:t>
            </a:r>
            <a:r>
              <a:rPr lang="ru-RU" dirty="0"/>
              <a:t>с государственными органами по вопросам совершенствования правовых основ и применения таможенного законодательства, оптимизации таможенных процедур и технологий, информационного обмена, совершенствования законодательства, регулирующего таможенную и внешнеэкономическую деятельность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3419872" y="3958599"/>
            <a:ext cx="576063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907704" y="1860010"/>
            <a:ext cx="216024" cy="77690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763688" y="5949280"/>
            <a:ext cx="216024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0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83691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innerShdw blurRad="63500" dist="50800" dir="13500000">
              <a:srgbClr val="C0504D">
                <a:lumMod val="75000"/>
                <a:alpha val="50000"/>
              </a:srgbClr>
            </a:inn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Формирование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конкурентных преимуществ компаний членов СРО за счет обеспечения высокого качества оказания услуг и механизмов коллективной материальной ответственности перед потребителями.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93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2140" y="2332262"/>
            <a:ext cx="2887732" cy="1744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 marL="0" lvl="1">
              <a:lnSpc>
                <a:spcPct val="115000"/>
              </a:lnSpc>
              <a:spcAft>
                <a:spcPts val="1000"/>
              </a:spcAft>
            </a:pPr>
            <a:r>
              <a:rPr lang="ru-RU" sz="1400" dirty="0"/>
              <a:t>Разработка и участие в разработке проектов правовых актов, нормативно-методических документов в сфере таможенного дела и внешнеэкономической деятельности.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8698" y="404664"/>
            <a:ext cx="8229600" cy="936104"/>
          </a:xfrm>
          <a:prstGeom prst="rect">
            <a:avLst/>
          </a:prstGeom>
          <a:noFill/>
          <a:ln w="76200" cmpd="thickThin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rtlCol="0" anchor="ctr" anchorCtr="0" upright="1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i="1">
                <a:latin typeface="Cambria"/>
                <a:ea typeface="Times New Roman"/>
                <a:cs typeface="Times New Roman"/>
              </a:defRPr>
            </a:lvl1pPr>
          </a:lstStyle>
          <a:p>
            <a:pPr>
              <a:spcBef>
                <a:spcPts val="2400"/>
              </a:spcBef>
            </a:pP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dirty="0" smtClean="0"/>
              <a:t>Реализация </a:t>
            </a:r>
            <a:r>
              <a:rPr lang="ru-RU" dirty="0"/>
              <a:t>права законотворческой инициативы в сфере таможенного дела. </a:t>
            </a:r>
          </a:p>
          <a:p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867994" y="1340768"/>
            <a:ext cx="216024" cy="90769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02512" y="1628800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Экспертный совет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2343669"/>
            <a:ext cx="476437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Принимает участие </a:t>
            </a:r>
            <a:r>
              <a:rPr lang="ru-RU" sz="1400" dirty="0"/>
              <a:t>в обсуждении </a:t>
            </a:r>
            <a:r>
              <a:rPr lang="ru-RU" sz="1400" dirty="0" smtClean="0"/>
              <a:t>от имени СРО проектов </a:t>
            </a:r>
            <a:r>
              <a:rPr lang="ru-RU" sz="1400" dirty="0"/>
              <a:t>федеральных законов и иных нормативных правовых актов РФ, субъектов РФ, государственных программ по </a:t>
            </a:r>
            <a:r>
              <a:rPr lang="ru-RU" sz="1400" dirty="0" smtClean="0"/>
              <a:t>вопросам</a:t>
            </a:r>
            <a:r>
              <a:rPr lang="ru-RU" sz="1400" dirty="0"/>
              <a:t> </a:t>
            </a:r>
            <a:r>
              <a:rPr lang="ru-RU" sz="1400" dirty="0" smtClean="0"/>
              <a:t>таможенного дела </a:t>
            </a:r>
            <a:r>
              <a:rPr lang="ru-RU" sz="1400" dirty="0"/>
              <a:t>и ВЭД в установленном федеральными законами порядке. </a:t>
            </a:r>
            <a:endParaRPr lang="ru-RU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Осуществляет экспертизу </a:t>
            </a:r>
            <a:r>
              <a:rPr lang="ru-RU" sz="1400" dirty="0"/>
              <a:t>проектов нормативных правовых </a:t>
            </a:r>
            <a:r>
              <a:rPr lang="ru-RU" sz="1400" dirty="0" smtClean="0"/>
              <a:t>актов.</a:t>
            </a:r>
            <a:endParaRPr lang="ru-RU" sz="1400" dirty="0"/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Организует подготовку предложений </a:t>
            </a:r>
            <a:r>
              <a:rPr lang="ru-RU" sz="1400" dirty="0"/>
              <a:t>по вопросам формирования и реализации </a:t>
            </a:r>
            <a:r>
              <a:rPr lang="ru-RU" sz="1400" dirty="0" smtClean="0"/>
              <a:t>государственной </a:t>
            </a:r>
            <a:r>
              <a:rPr lang="ru-RU" sz="1400" dirty="0"/>
              <a:t>политики </a:t>
            </a:r>
            <a:r>
              <a:rPr lang="ru-RU" sz="1400" dirty="0" smtClean="0"/>
              <a:t>в сфере таможенного дела и ВЭД.</a:t>
            </a:r>
            <a:endParaRPr lang="ru-RU" sz="1400" dirty="0"/>
          </a:p>
        </p:txBody>
      </p:sp>
      <p:sp>
        <p:nvSpPr>
          <p:cNvPr id="10" name="Стрелка влево 9"/>
          <p:cNvSpPr/>
          <p:nvPr/>
        </p:nvSpPr>
        <p:spPr>
          <a:xfrm>
            <a:off x="3419872" y="3086194"/>
            <a:ext cx="499200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1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1687358" y="188640"/>
            <a:ext cx="6773074" cy="64807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innerShdw blurRad="63500" dist="50800" dir="13500000">
              <a:srgbClr val="C0504D">
                <a:lumMod val="75000"/>
                <a:alpha val="50000"/>
              </a:srgbClr>
            </a:inn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R="0" lv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sz="2800" dirty="0" smtClean="0"/>
              <a:t>  Организационная структура СРО</a:t>
            </a:r>
            <a:endParaRPr lang="ru-RU" sz="28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547664" y="1121704"/>
            <a:ext cx="5904656" cy="651112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 собрание членов СРО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(концептуальные вопросы: избрание руководящих органов, утверждение финансовой политики)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11560" y="1988840"/>
            <a:ext cx="3096344" cy="50405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Ревизионная комиссия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(контроль финансовой деятельности СРО)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231740" y="2708920"/>
            <a:ext cx="4932548" cy="57606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СРО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(стратегические задачи СРО)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652120" y="3573016"/>
            <a:ext cx="3024336" cy="86409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Исполнительная дирекция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(операционные вопросы деятельности СРО)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13454" y="3584872"/>
            <a:ext cx="2782969" cy="54006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Комитет по контролю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13455" y="4293096"/>
            <a:ext cx="2782969" cy="54006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Дисциплинарный комитет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831982" y="4982208"/>
            <a:ext cx="2782969" cy="54006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Экспертный совет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40255" y="5715254"/>
            <a:ext cx="2782969" cy="54006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Комиссия по страхованию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7" idx="2"/>
          </p:cNvCxnSpPr>
          <p:nvPr/>
        </p:nvCxnSpPr>
        <p:spPr>
          <a:xfrm>
            <a:off x="4499992" y="1772816"/>
            <a:ext cx="0" cy="9361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99992" y="3284984"/>
            <a:ext cx="0" cy="27003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3"/>
          </p:cNvCxnSpPr>
          <p:nvPr/>
        </p:nvCxnSpPr>
        <p:spPr>
          <a:xfrm>
            <a:off x="3707904" y="2240868"/>
            <a:ext cx="7920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1" idx="3"/>
          </p:cNvCxnSpPr>
          <p:nvPr/>
        </p:nvCxnSpPr>
        <p:spPr>
          <a:xfrm>
            <a:off x="3596423" y="3854902"/>
            <a:ext cx="9035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0" idx="1"/>
          </p:cNvCxnSpPr>
          <p:nvPr/>
        </p:nvCxnSpPr>
        <p:spPr>
          <a:xfrm>
            <a:off x="4499992" y="4005064"/>
            <a:ext cx="11521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2" idx="3"/>
          </p:cNvCxnSpPr>
          <p:nvPr/>
        </p:nvCxnSpPr>
        <p:spPr>
          <a:xfrm>
            <a:off x="3596424" y="4563126"/>
            <a:ext cx="9035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3"/>
          </p:cNvCxnSpPr>
          <p:nvPr/>
        </p:nvCxnSpPr>
        <p:spPr>
          <a:xfrm>
            <a:off x="3614951" y="5252238"/>
            <a:ext cx="88504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4" idx="3"/>
          </p:cNvCxnSpPr>
          <p:nvPr/>
        </p:nvCxnSpPr>
        <p:spPr>
          <a:xfrm>
            <a:off x="3623224" y="5985284"/>
            <a:ext cx="876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49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низ 22"/>
          <p:cNvSpPr/>
          <p:nvPr/>
        </p:nvSpPr>
        <p:spPr>
          <a:xfrm>
            <a:off x="818614" y="1733913"/>
            <a:ext cx="216024" cy="4623599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453619" y="1733914"/>
            <a:ext cx="216024" cy="4623599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noFill/>
          <a:ln w="762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Cambria"/>
                <a:ea typeface="Times New Roman"/>
                <a:cs typeface="Times New Roman"/>
              </a:rPr>
              <a:t>Задачи обеспечения качества </a:t>
            </a: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395536" y="2276872"/>
            <a:ext cx="3168352" cy="524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chemeClr val="accent1">
                <a:lumMod val="20000"/>
                <a:lumOff val="8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Разработка стандартов и правил деятельности членов СРО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340768"/>
            <a:ext cx="2880320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1340114"/>
            <a:ext cx="4536504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4018059" y="2249820"/>
            <a:ext cx="4730403" cy="13231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Разрабатывает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, корректирует и </a:t>
            </a: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совершенствует стандарты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и правила СРО.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Организует обучение сотрудников компаний.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Разрабатывает рекомендации по внедрению правил и стандартов работы.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395536" y="3162038"/>
            <a:ext cx="3168352" cy="5549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chemeClr val="accent1">
                <a:lumMod val="20000"/>
                <a:lumOff val="8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Внедрение стандартов и правил в деятельность компаний - членов СРО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9832" y="1801857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Экспертный совет</a:t>
            </a:r>
            <a:endParaRPr lang="ru-RU" b="1" dirty="0"/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467544" y="4507964"/>
            <a:ext cx="3096344" cy="9372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Осуществление контроля за выполнением стандартов и правил в текущей деятельности членов СРО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267744" y="1710100"/>
            <a:ext cx="216024" cy="53972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3563888" y="2518439"/>
            <a:ext cx="45417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3579567" y="3310527"/>
            <a:ext cx="45417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59832" y="3861048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Комитет по контролю</a:t>
            </a:r>
            <a:endParaRPr lang="ru-RU" b="1" dirty="0"/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4033738" y="4293096"/>
            <a:ext cx="4714725" cy="252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Планирует и проводит текущую проверку </a:t>
            </a:r>
            <a:r>
              <a:rPr lang="ru-RU" sz="1400" dirty="0">
                <a:ea typeface="Calibri"/>
                <a:cs typeface="Times New Roman"/>
              </a:rPr>
              <a:t>соблюдения членами </a:t>
            </a:r>
            <a:r>
              <a:rPr lang="ru-RU" sz="1400" dirty="0" smtClean="0">
                <a:ea typeface="Calibri"/>
                <a:cs typeface="Times New Roman"/>
              </a:rPr>
              <a:t>СРО стандартов </a:t>
            </a: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и правил работы.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Проводит внеочередные проверки </a:t>
            </a:r>
            <a:r>
              <a:rPr lang="ru-RU" sz="1400" dirty="0">
                <a:ea typeface="Calibri"/>
                <a:cs typeface="Times New Roman"/>
              </a:rPr>
              <a:t>по указанию органов управления </a:t>
            </a:r>
            <a:r>
              <a:rPr lang="ru-RU" sz="1400" dirty="0" smtClean="0">
                <a:ea typeface="Calibri"/>
                <a:cs typeface="Times New Roman"/>
              </a:rPr>
              <a:t>СРО в связи с поступившими жалобами от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клиентов, членов СРО, и гос. органов.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Предоставляет результаты проверок в Дисциплинарный комитет и органы управления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Осуществляет контроль за реализацией членами СРО решений Дисциплинарного комитета и органов управления СРО.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3589720" y="4839468"/>
            <a:ext cx="45417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303748" y="2801848"/>
            <a:ext cx="180020" cy="36018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267744" y="3789040"/>
            <a:ext cx="216024" cy="71892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низ 16"/>
          <p:cNvSpPr/>
          <p:nvPr/>
        </p:nvSpPr>
        <p:spPr>
          <a:xfrm>
            <a:off x="852927" y="908720"/>
            <a:ext cx="216024" cy="5400600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noFill/>
          <a:ln w="762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Cambria"/>
                <a:ea typeface="Times New Roman"/>
                <a:cs typeface="Times New Roman"/>
              </a:rPr>
              <a:t>Задачи обеспечения качества </a:t>
            </a: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413164" y="1772816"/>
            <a:ext cx="3056592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>
              <a:spcBef>
                <a:spcPts val="2400"/>
              </a:spcBef>
            </a:pPr>
            <a:r>
              <a:rPr lang="ru-RU" dirty="0" smtClean="0"/>
              <a:t>Утверждение мер дисциплинарного воздействия.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547664" y="980728"/>
            <a:ext cx="220910" cy="72008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87824" y="1156102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Общее собрание членов СРО</a:t>
            </a:r>
            <a:endParaRPr lang="ru-RU" b="1" dirty="0"/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3959932" y="1772816"/>
            <a:ext cx="4788532" cy="928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Утверждает меры дисциплинарного воздействия (предписание, предупреждение, штраф, исключение из членов СРО)  </a:t>
            </a:r>
          </a:p>
        </p:txBody>
      </p:sp>
      <p:sp>
        <p:nvSpPr>
          <p:cNvPr id="9" name="Стрелка влево 8"/>
          <p:cNvSpPr/>
          <p:nvPr/>
        </p:nvSpPr>
        <p:spPr>
          <a:xfrm>
            <a:off x="3469756" y="2190430"/>
            <a:ext cx="45417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401263" y="3645024"/>
            <a:ext cx="3168352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/>
              <a:t>Применение мер воздействия на членов СРО, направленных на выполнение стандартов и правил работы.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5559" y="2996952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Дисциплинарный комитет</a:t>
            </a:r>
            <a:endParaRPr lang="ru-RU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547664" y="2564904"/>
            <a:ext cx="220910" cy="108012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4023786" y="3640530"/>
            <a:ext cx="4730403" cy="28128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Рассматривает жалобы на действия членов СРО и дела о нарушениях членами СРО требований законодательства Российской Федерации в сфере таможенного дела, стандартов работы и правил деловой этики</a:t>
            </a:r>
            <a:r>
              <a:rPr lang="ru-RU" sz="1400" dirty="0">
                <a:ea typeface="Calibri"/>
                <a:cs typeface="Times New Roman"/>
              </a:rPr>
              <a:t> </a:t>
            </a:r>
            <a:r>
              <a:rPr lang="ru-RU" sz="1400" dirty="0" smtClean="0">
                <a:ea typeface="Calibri"/>
                <a:cs typeface="Times New Roman"/>
              </a:rPr>
              <a:t>по </a:t>
            </a:r>
            <a:r>
              <a:rPr lang="ru-RU" sz="1400" dirty="0">
                <a:ea typeface="Calibri"/>
                <a:cs typeface="Times New Roman"/>
              </a:rPr>
              <a:t>материалам проверок Контрольного комитета.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Принимает </a:t>
            </a:r>
            <a:r>
              <a:rPr lang="ru-RU" sz="1400" dirty="0">
                <a:ea typeface="Calibri"/>
                <a:cs typeface="Times New Roman"/>
              </a:rPr>
              <a:t>решения в отношении членов СРО о </a:t>
            </a: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применении мер дисциплинарного воздействия (предписание, предупреждение, штраф, рекомендация Совету СРО об исключении члена) при наличии соответствующих оснований.</a:t>
            </a:r>
          </a:p>
        </p:txBody>
      </p:sp>
      <p:sp>
        <p:nvSpPr>
          <p:cNvPr id="14" name="Стрелка влево 13"/>
          <p:cNvSpPr/>
          <p:nvPr/>
        </p:nvSpPr>
        <p:spPr>
          <a:xfrm>
            <a:off x="3585294" y="4221088"/>
            <a:ext cx="45417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562074"/>
          </a:xfrm>
          <a:noFill/>
          <a:ln w="762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Cambria"/>
                <a:ea typeface="Times New Roman"/>
                <a:cs typeface="Times New Roman"/>
              </a:rPr>
              <a:t>Задачи обеспечения качества </a:t>
            </a:r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395536" y="1875953"/>
            <a:ext cx="3255640" cy="6016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Совершенствование технологий работы членов СРО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1336122"/>
            <a:ext cx="684076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Экспертный совет, Дисциплинарный и Комитет по контролю</a:t>
            </a:r>
            <a:endParaRPr lang="ru-RU" b="1" dirty="0"/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4126941" y="1875953"/>
            <a:ext cx="4608510" cy="6016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 marL="342900" indent="-342900">
              <a:lnSpc>
                <a:spcPct val="115000"/>
              </a:lnSpc>
              <a:buFont typeface="+mj-lt"/>
              <a:buAutoNum type="arabicPeriod"/>
              <a:defRPr sz="1400">
                <a:ea typeface="Calibri"/>
                <a:cs typeface="Times New Roman"/>
              </a:defRPr>
            </a:lvl1pPr>
          </a:lstStyle>
          <a:p>
            <a:r>
              <a:rPr lang="ru-RU" dirty="0"/>
              <a:t>Обобщение практики по материалам </a:t>
            </a:r>
            <a:r>
              <a:rPr lang="ru-RU" dirty="0" smtClean="0"/>
              <a:t>работы комитетов</a:t>
            </a:r>
            <a:r>
              <a:rPr lang="ru-RU" dirty="0"/>
              <a:t> </a:t>
            </a:r>
            <a:r>
              <a:rPr lang="ru-RU" dirty="0" smtClean="0"/>
              <a:t>и разработка </a:t>
            </a:r>
            <a:r>
              <a:rPr lang="ru-RU" dirty="0"/>
              <a:t>рекомендаций. </a:t>
            </a:r>
          </a:p>
        </p:txBody>
      </p:sp>
      <p:sp>
        <p:nvSpPr>
          <p:cNvPr id="14" name="Стрелка влево 13"/>
          <p:cNvSpPr/>
          <p:nvPr/>
        </p:nvSpPr>
        <p:spPr>
          <a:xfrm>
            <a:off x="3652324" y="2132856"/>
            <a:ext cx="454172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27584" y="1052736"/>
            <a:ext cx="220910" cy="79208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75184" y="3433609"/>
            <a:ext cx="3096344" cy="909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Информирование импортеров о преимуществах работы с членами СРО.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1" y="3145577"/>
            <a:ext cx="4824537" cy="25876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 marL="342900" indent="-342900">
              <a:lnSpc>
                <a:spcPct val="115000"/>
              </a:lnSpc>
              <a:buFont typeface="+mj-lt"/>
              <a:buAutoNum type="arabicPeriod"/>
              <a:defRPr sz="1400">
                <a:ea typeface="Calibri"/>
                <a:cs typeface="Times New Roman"/>
              </a:defRPr>
            </a:lvl1pPr>
          </a:lstStyle>
          <a:p>
            <a:r>
              <a:rPr lang="ru-RU" dirty="0"/>
              <a:t>Организует представление </a:t>
            </a:r>
            <a:r>
              <a:rPr lang="ru-RU" dirty="0" smtClean="0"/>
              <a:t>импортерам информации </a:t>
            </a:r>
            <a:r>
              <a:rPr lang="ru-RU" dirty="0"/>
              <a:t>о преимуществах работы с членами СРО на основании следующих аргументов: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Разработанные </a:t>
            </a:r>
            <a:r>
              <a:rPr lang="ru-RU" i="1" dirty="0"/>
              <a:t>и принятые членами СРО стандарты гарантируют качество работы членов СРО (скорость, минимизация ошибок).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Возможность </a:t>
            </a:r>
            <a:r>
              <a:rPr lang="ru-RU" i="1" dirty="0"/>
              <a:t>предъявлять объективные претензии за качество работы, не соответствующее публичным стандартам и принятым обязательствам.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709" y="2641521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 </a:t>
            </a:r>
            <a:endParaRPr lang="ru-RU" b="1" dirty="0"/>
          </a:p>
        </p:txBody>
      </p:sp>
      <p:sp>
        <p:nvSpPr>
          <p:cNvPr id="20" name="Стрелка влево 19"/>
          <p:cNvSpPr/>
          <p:nvPr/>
        </p:nvSpPr>
        <p:spPr>
          <a:xfrm>
            <a:off x="3563888" y="3888373"/>
            <a:ext cx="576063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827584" y="2549568"/>
            <a:ext cx="224605" cy="87943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трелка вниз 26"/>
          <p:cNvSpPr/>
          <p:nvPr/>
        </p:nvSpPr>
        <p:spPr>
          <a:xfrm>
            <a:off x="744915" y="1672814"/>
            <a:ext cx="216024" cy="4623599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25" name="Стрелка вниз 24"/>
          <p:cNvSpPr/>
          <p:nvPr/>
        </p:nvSpPr>
        <p:spPr>
          <a:xfrm>
            <a:off x="1259632" y="1685721"/>
            <a:ext cx="216024" cy="4623599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507288" cy="648072"/>
          </a:xfrm>
          <a:noFill/>
          <a:ln w="762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Cambria"/>
                <a:ea typeface="Times New Roman"/>
                <a:cs typeface="Times New Roman"/>
              </a:rPr>
              <a:t>Задачи обеспечения </a:t>
            </a:r>
            <a:r>
              <a:rPr lang="ru-RU" sz="2400" b="1" i="1" dirty="0" smtClean="0">
                <a:latin typeface="Cambria"/>
                <a:ea typeface="Times New Roman"/>
                <a:cs typeface="Times New Roman"/>
              </a:rPr>
              <a:t>материальной ответственности </a:t>
            </a:r>
            <a:endParaRPr lang="ru-RU" sz="2400" b="1" i="1" dirty="0">
              <a:latin typeface="Cambria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473" y="1268760"/>
            <a:ext cx="2880320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268760"/>
            <a:ext cx="4536504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1772816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Экспертный совет</a:t>
            </a:r>
            <a:endParaRPr lang="ru-RU" b="1" dirty="0"/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79512" y="2276873"/>
            <a:ext cx="2880320" cy="9154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ru-RU" dirty="0" smtClean="0"/>
              <a:t>Формирование и управление компенсационным фондом СРО.</a:t>
            </a:r>
            <a:endParaRPr lang="ru-RU" dirty="0"/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3419871" y="2286355"/>
            <a:ext cx="5234459" cy="9154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Подготавливает предложение и экономическое обоснование размера Компенсационного фонда, а так же </a:t>
            </a:r>
            <a:r>
              <a:rPr lang="ru-RU" sz="1400" dirty="0"/>
              <a:t>возможных способов размещения средств Компенсационного фонда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3419870" y="3855040"/>
            <a:ext cx="5234459" cy="582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Утверждает размер взносов в Компенсационный фонд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ea typeface="Calibri"/>
                <a:cs typeface="Times New Roman"/>
              </a:rPr>
              <a:t>Утверждает Инвестиционную декларацию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3808" y="3316342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Общее собрание членов СРО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5033013"/>
            <a:ext cx="5234459" cy="1578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Утверждает </a:t>
            </a:r>
            <a:r>
              <a:rPr lang="ru-RU" sz="1400" dirty="0">
                <a:ea typeface="Calibri"/>
                <a:cs typeface="Times New Roman"/>
              </a:rPr>
              <a:t>на конкурсной основе Управляющую компанию  для управления средствами Компенсационного  фонда.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Принимает </a:t>
            </a:r>
            <a:r>
              <a:rPr lang="ru-RU" sz="1400" dirty="0">
                <a:ea typeface="Calibri"/>
                <a:cs typeface="Times New Roman"/>
              </a:rPr>
              <a:t>решения о выплатах из Компенсационного фонда</a:t>
            </a:r>
            <a:r>
              <a:rPr lang="ru-RU" sz="1400" dirty="0" smtClean="0">
                <a:ea typeface="Calibri"/>
                <a:cs typeface="Times New Roman"/>
              </a:rPr>
              <a:t>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Организует контроль сохранности и восполнение средств Компенсационного фонда.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4571836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Совет СРО</a:t>
            </a:r>
            <a:endParaRPr lang="ru-RU" b="1" dirty="0"/>
          </a:p>
        </p:txBody>
      </p:sp>
      <p:sp>
        <p:nvSpPr>
          <p:cNvPr id="17" name="Стрелка влево 16"/>
          <p:cNvSpPr/>
          <p:nvPr/>
        </p:nvSpPr>
        <p:spPr>
          <a:xfrm>
            <a:off x="3109716" y="2734575"/>
            <a:ext cx="310155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2627785" y="3941181"/>
            <a:ext cx="764346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>
            <a:off x="2314535" y="5445224"/>
            <a:ext cx="1177346" cy="11880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2483768" y="3201761"/>
            <a:ext cx="144017" cy="798656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2195735" y="3201761"/>
            <a:ext cx="118800" cy="2338703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691680" y="1647844"/>
            <a:ext cx="216024" cy="63878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низ 18"/>
          <p:cNvSpPr/>
          <p:nvPr/>
        </p:nvSpPr>
        <p:spPr>
          <a:xfrm>
            <a:off x="744915" y="1086585"/>
            <a:ext cx="216024" cy="4502655"/>
          </a:xfrm>
          <a:prstGeom prst="downArrow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Надпись 2"/>
          <p:cNvSpPr txBox="1">
            <a:spLocks noChangeArrowheads="1"/>
          </p:cNvSpPr>
          <p:nvPr/>
        </p:nvSpPr>
        <p:spPr bwMode="auto">
          <a:xfrm>
            <a:off x="332162" y="1700808"/>
            <a:ext cx="3168352" cy="708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Организация системы страхования членов СРО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1196752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Комиссия по страхованию</a:t>
            </a:r>
            <a:endParaRPr lang="ru-RU" b="1" dirty="0"/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4034486" y="1628800"/>
            <a:ext cx="4730403" cy="21152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/>
              <a:t>Осуществляет </a:t>
            </a:r>
            <a:r>
              <a:rPr lang="ru-RU" sz="1400" dirty="0"/>
              <a:t>контроль за соблюдением членами </a:t>
            </a:r>
            <a:r>
              <a:rPr lang="ru-RU" sz="1400" dirty="0" smtClean="0"/>
              <a:t>СРО </a:t>
            </a:r>
            <a:r>
              <a:rPr lang="ru-RU" sz="1400" dirty="0"/>
              <a:t>законодательства в области страхования;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/>
              <a:t>Разрабатывает </a:t>
            </a:r>
            <a:r>
              <a:rPr lang="ru-RU" sz="1400" dirty="0"/>
              <a:t>предложения по конкретным мероприятиям </a:t>
            </a:r>
            <a:r>
              <a:rPr lang="ru-RU" sz="1400" dirty="0" smtClean="0"/>
              <a:t>в области индивидуального и коллективного страхования гражданской </a:t>
            </a:r>
            <a:r>
              <a:rPr lang="ru-RU" sz="1400" dirty="0"/>
              <a:t>ответственности </a:t>
            </a:r>
            <a:r>
              <a:rPr lang="ru-RU" sz="1400" dirty="0" smtClean="0"/>
              <a:t> членов СРО.</a:t>
            </a:r>
            <a:endParaRPr lang="ru-RU" sz="1400" dirty="0"/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Формулирует </a:t>
            </a:r>
            <a:r>
              <a:rPr lang="ru-RU" sz="1400" dirty="0">
                <a:ea typeface="Calibri"/>
                <a:cs typeface="Times New Roman"/>
              </a:rPr>
              <a:t>требования к страховым компаниям, которые могут быть аккредитованы </a:t>
            </a:r>
            <a:r>
              <a:rPr lang="ru-RU" sz="1400" dirty="0" smtClean="0">
                <a:ea typeface="Calibri"/>
                <a:cs typeface="Times New Roman"/>
              </a:rPr>
              <a:t>СРО.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648072"/>
          </a:xfrm>
          <a:noFill/>
          <a:ln w="762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Cambria"/>
                <a:ea typeface="Times New Roman"/>
                <a:cs typeface="Times New Roman"/>
              </a:rPr>
              <a:t>Задачи обеспечения </a:t>
            </a:r>
            <a:r>
              <a:rPr lang="ru-RU" sz="2400" b="1" i="1" dirty="0" smtClean="0">
                <a:latin typeface="Cambria"/>
                <a:ea typeface="Times New Roman"/>
                <a:cs typeface="Times New Roman"/>
              </a:rPr>
              <a:t>материальной ответственности </a:t>
            </a:r>
            <a:endParaRPr lang="ru-RU" sz="2400" b="1" i="1" dirty="0">
              <a:latin typeface="Cambria"/>
              <a:ea typeface="Times New Roman"/>
              <a:cs typeface="Times New Roman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300049" y="1165393"/>
            <a:ext cx="216024" cy="44772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3500514" y="1988840"/>
            <a:ext cx="550161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19872" y="3861048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Совет СРО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34486" y="4365104"/>
            <a:ext cx="4691853" cy="573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a typeface="Calibri"/>
                <a:cs typeface="Times New Roman"/>
              </a:rPr>
              <a:t>Утверждает перечень аккредитованных СРО страховых компаний.</a:t>
            </a:r>
          </a:p>
        </p:txBody>
      </p:sp>
      <p:sp>
        <p:nvSpPr>
          <p:cNvPr id="12" name="Стрелка влево 11"/>
          <p:cNvSpPr/>
          <p:nvPr/>
        </p:nvSpPr>
        <p:spPr>
          <a:xfrm>
            <a:off x="3131841" y="4509120"/>
            <a:ext cx="902646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3013039" y="2420888"/>
            <a:ext cx="118801" cy="220670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419872" y="5085184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Исполнительная дирекция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5661248"/>
            <a:ext cx="3096344" cy="909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Информирование импортеров о преимуществах работы с членами СРО.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113450" y="5589240"/>
            <a:ext cx="4824537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 marL="342900" indent="-342900">
              <a:lnSpc>
                <a:spcPct val="115000"/>
              </a:lnSpc>
              <a:buFont typeface="+mj-lt"/>
              <a:buAutoNum type="arabicPeriod"/>
              <a:defRPr sz="1400"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Предоставление импортерам информации о том, что </a:t>
            </a:r>
            <a:r>
              <a:rPr lang="ru-RU" i="1" dirty="0" smtClean="0"/>
              <a:t>коллективная </a:t>
            </a:r>
            <a:r>
              <a:rPr lang="ru-RU" i="1" dirty="0"/>
              <a:t>ответственность и страхование членов СРО снижает риск  не возмещения ущерба, причиненного членом СРО.</a:t>
            </a:r>
          </a:p>
        </p:txBody>
      </p:sp>
      <p:sp>
        <p:nvSpPr>
          <p:cNvPr id="18" name="Стрелка влево 17"/>
          <p:cNvSpPr/>
          <p:nvPr/>
        </p:nvSpPr>
        <p:spPr>
          <a:xfrm>
            <a:off x="3347864" y="6010493"/>
            <a:ext cx="765586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39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innerShdw blurRad="63500" dist="50800" dir="13500000">
              <a:srgbClr val="C0504D">
                <a:lumMod val="75000"/>
                <a:alpha val="50000"/>
              </a:srgbClr>
            </a:inn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R="0" lv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defRPr>
            </a:lvl1pPr>
          </a:lstStyle>
          <a:p>
            <a:pPr algn="ctr"/>
            <a:r>
              <a:rPr lang="ru-RU" sz="2800" dirty="0" smtClean="0"/>
              <a:t>Защита членов СРО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1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" y="18704"/>
            <a:ext cx="1668862" cy="1103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1540" y="487622"/>
            <a:ext cx="8496944" cy="634082"/>
          </a:xfrm>
          <a:noFill/>
          <a:ln w="76200" cmpd="thickThin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Cambria"/>
                <a:ea typeface="Times New Roman"/>
                <a:cs typeface="Times New Roman"/>
              </a:rPr>
              <a:t>Юридическая защита членов ассоциации от имени СРО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2880320" cy="36933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268760"/>
            <a:ext cx="4536504" cy="36933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Специализированные органы СРО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5816" y="1763524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Совет </a:t>
            </a:r>
            <a:r>
              <a:rPr lang="ru-RU" b="1" dirty="0" smtClean="0"/>
              <a:t>СРО</a:t>
            </a:r>
            <a:endParaRPr lang="ru-RU" b="1" dirty="0"/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3995936" y="2276872"/>
            <a:ext cx="4752528" cy="28409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Рассматривает обращения членов СРО по вопросам действий (бездействия) органов  государственной власти, </a:t>
            </a:r>
            <a:r>
              <a:rPr lang="ru-RU" sz="1400" dirty="0" smtClean="0"/>
              <a:t>нарушающих законные права и интересы члена (членов) СРО</a:t>
            </a: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 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Направляет запрос в Экспертный совет по вопросам возможности организации правовой защиты члена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Принимает решение об обращении  СРО в органы судебной власти с целью защиты интересов члена СРО.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Принимает решение о привлечении специалистов  для ведения судебных дел.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454654" y="2276872"/>
            <a:ext cx="2880320" cy="33843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57150">
            <a:bevelT prst="relaxedInset"/>
            <a:bevelB prst="relaxedInset"/>
            <a:extrusionClr>
              <a:srgbClr val="4F81BD">
                <a:lumMod val="20000"/>
                <a:lumOff val="80000"/>
              </a:srgbClr>
            </a:extrusionClr>
            <a:contourClr>
              <a:srgbClr val="4F81BD">
                <a:lumMod val="75000"/>
              </a:srgbClr>
            </a:contourClr>
          </a:sp3d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ru-RU"/>
            </a:defPPr>
            <a:lvl1pPr>
              <a:lnSpc>
                <a:spcPct val="115000"/>
              </a:lnSpc>
              <a:spcAft>
                <a:spcPts val="1000"/>
              </a:spcAft>
              <a:defRPr sz="14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ru-RU" dirty="0" smtClean="0"/>
              <a:t>Оспаривание </a:t>
            </a:r>
            <a:r>
              <a:rPr lang="ru-RU" dirty="0"/>
              <a:t>в установленном </a:t>
            </a:r>
            <a:r>
              <a:rPr lang="ru-RU" dirty="0" smtClean="0"/>
              <a:t>законодательством РФ порядке актов, решений </a:t>
            </a:r>
            <a:r>
              <a:rPr lang="ru-RU" dirty="0"/>
              <a:t>и (или) </a:t>
            </a:r>
            <a:r>
              <a:rPr lang="ru-RU" dirty="0" smtClean="0"/>
              <a:t>действий </a:t>
            </a:r>
            <a:r>
              <a:rPr lang="ru-RU" dirty="0"/>
              <a:t>(</a:t>
            </a:r>
            <a:r>
              <a:rPr lang="ru-RU" dirty="0" smtClean="0"/>
              <a:t>бездействия) </a:t>
            </a:r>
            <a:r>
              <a:rPr lang="ru-RU" dirty="0"/>
              <a:t>органов государственной </a:t>
            </a:r>
            <a:r>
              <a:rPr lang="ru-RU" dirty="0" smtClean="0"/>
              <a:t>власти РФ, </a:t>
            </a:r>
            <a:r>
              <a:rPr lang="ru-RU" dirty="0"/>
              <a:t>органов государственной власти субъектов </a:t>
            </a:r>
            <a:r>
              <a:rPr lang="ru-RU" dirty="0" smtClean="0"/>
              <a:t>РФ и </a:t>
            </a:r>
            <a:r>
              <a:rPr lang="ru-RU" dirty="0"/>
              <a:t>органов местного самоуправления, </a:t>
            </a:r>
            <a:r>
              <a:rPr lang="ru-RU" dirty="0" smtClean="0"/>
              <a:t>нарушающих </a:t>
            </a:r>
            <a:r>
              <a:rPr lang="ru-RU" dirty="0"/>
              <a:t>права и законные интересы саморегулируемой организации, ее члена или членов либо создающие угрозу такого </a:t>
            </a:r>
            <a:r>
              <a:rPr lang="ru-RU" dirty="0" smtClean="0"/>
              <a:t>нарушения.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385674" y="1638092"/>
            <a:ext cx="233998" cy="59292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3433124" y="3501008"/>
            <a:ext cx="550161" cy="118473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2483768" y="5733256"/>
            <a:ext cx="118800" cy="529786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511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1101</TotalTime>
  <Words>1764</Words>
  <Application>Microsoft Office PowerPoint</Application>
  <PresentationFormat>Экран (4:3)</PresentationFormat>
  <Paragraphs>190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Механизм работы СРО</vt:lpstr>
      <vt:lpstr>Презентация PowerPoint</vt:lpstr>
      <vt:lpstr>Задачи обеспечения качества </vt:lpstr>
      <vt:lpstr>Задачи обеспечения качества </vt:lpstr>
      <vt:lpstr>Задачи обеспечения качества </vt:lpstr>
      <vt:lpstr>Задачи обеспечения материальной ответственности </vt:lpstr>
      <vt:lpstr>Задачи обеспечения материальной ответственности </vt:lpstr>
      <vt:lpstr>Презентация PowerPoint</vt:lpstr>
      <vt:lpstr>Юридическая защита членов ассоциации от имени СРО </vt:lpstr>
      <vt:lpstr>Юридическая защита членов ассоциации от имени СРО. </vt:lpstr>
      <vt:lpstr> Организация третейских судов и иных механизмов согласования деятельности членов СРО . </vt:lpstr>
      <vt:lpstr> Организация третейских судов и иных механизмов согласования деятельности членов СРО . </vt:lpstr>
      <vt:lpstr> Организация третейских судов и иных механизмов согласования деятельности членов СРО 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</dc:creator>
  <cp:lastModifiedBy>и</cp:lastModifiedBy>
  <cp:revision>78</cp:revision>
  <dcterms:created xsi:type="dcterms:W3CDTF">2015-05-06T09:33:19Z</dcterms:created>
  <dcterms:modified xsi:type="dcterms:W3CDTF">2015-05-08T06:23:21Z</dcterms:modified>
</cp:coreProperties>
</file>